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6858000" cy="9144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F7B72CAB-B1D1-483C-9A34-A6355370DFE1}" type="datetimeFigureOut">
              <a:rPr kumimoji="1" lang="ja-JP" altLang="en-US" smtClean="0"/>
              <a:t>2026/9/4</a:t>
            </a:fld>
            <a:endParaRPr kumimoji="1" lang="ja-JP" altLang="en-US"/>
          </a:p>
        </p:txBody>
      </p:sp>
      <p:sp>
        <p:nvSpPr>
          <p:cNvPr id="4" name="スライド イメージ プレースホルダー 3"/>
          <p:cNvSpPr>
            <a:spLocks noGrp="1" noRot="1" noChangeAspect="1"/>
          </p:cNvSpPr>
          <p:nvPr>
            <p:ph type="sldImg" idx="2"/>
          </p:nvPr>
        </p:nvSpPr>
        <p:spPr>
          <a:xfrm>
            <a:off x="2119313" y="1233488"/>
            <a:ext cx="24971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A5736EA9-F9F8-40DA-92BF-4587D4025E0F}" type="slidenum">
              <a:rPr kumimoji="1" lang="ja-JP" altLang="en-US" smtClean="0"/>
              <a:t>‹#›</a:t>
            </a:fld>
            <a:endParaRPr kumimoji="1" lang="ja-JP" altLang="en-US"/>
          </a:p>
        </p:txBody>
      </p:sp>
    </p:spTree>
    <p:extLst>
      <p:ext uri="{BB962C8B-B14F-4D97-AF65-F5344CB8AC3E}">
        <p14:creationId xmlns:p14="http://schemas.microsoft.com/office/powerpoint/2010/main" val="19992958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12783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3158073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2580752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335516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55746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218114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105921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3446465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2328459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287201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74D3457-1C6B-4A17-A605-42E1E291AC9B}"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4231178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274D3457-1C6B-4A17-A605-42E1E291AC9B}" type="datetimeFigureOut">
              <a:rPr kumimoji="1" lang="ja-JP" altLang="en-US" smtClean="0"/>
              <a:t>2026/9/4</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5904A86A-BD4A-48CD-85ED-537D5F52704D}" type="slidenum">
              <a:rPr kumimoji="1" lang="ja-JP" altLang="en-US" smtClean="0"/>
              <a:t>‹#›</a:t>
            </a:fld>
            <a:endParaRPr kumimoji="1" lang="ja-JP" altLang="en-US"/>
          </a:p>
        </p:txBody>
      </p:sp>
    </p:spTree>
    <p:extLst>
      <p:ext uri="{BB962C8B-B14F-4D97-AF65-F5344CB8AC3E}">
        <p14:creationId xmlns:p14="http://schemas.microsoft.com/office/powerpoint/2010/main" val="6785808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吹き出し: 角を丸めた四角形 15">
            <a:extLst>
              <a:ext uri="{FF2B5EF4-FFF2-40B4-BE49-F238E27FC236}">
                <a16:creationId xmlns:a16="http://schemas.microsoft.com/office/drawing/2014/main" id="{0078D630-9806-49BD-BB97-2544CF53BAC0}"/>
              </a:ext>
            </a:extLst>
          </p:cNvPr>
          <p:cNvSpPr/>
          <p:nvPr/>
        </p:nvSpPr>
        <p:spPr>
          <a:xfrm>
            <a:off x="5093431" y="5497108"/>
            <a:ext cx="1277346" cy="769441"/>
          </a:xfrm>
          <a:prstGeom prst="wedgeRoundRectCallout">
            <a:avLst>
              <a:gd name="adj1" fmla="val -128189"/>
              <a:gd name="adj2" fmla="val 9280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医療・介護の</a:t>
            </a:r>
            <a:endParaRPr kumimoji="1"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スタッフみなさんがわかってくれているから安心</a:t>
            </a:r>
          </a:p>
        </p:txBody>
      </p:sp>
      <p:sp>
        <p:nvSpPr>
          <p:cNvPr id="2" name="タイトル 1">
            <a:extLst>
              <a:ext uri="{FF2B5EF4-FFF2-40B4-BE49-F238E27FC236}">
                <a16:creationId xmlns:a16="http://schemas.microsoft.com/office/drawing/2014/main" id="{423C82C2-071E-4D2A-9241-E258E5A744CF}"/>
              </a:ext>
            </a:extLst>
          </p:cNvPr>
          <p:cNvSpPr>
            <a:spLocks noGrp="1"/>
          </p:cNvSpPr>
          <p:nvPr>
            <p:ph type="ctrTitle"/>
          </p:nvPr>
        </p:nvSpPr>
        <p:spPr>
          <a:xfrm>
            <a:off x="267745" y="663437"/>
            <a:ext cx="6338272" cy="685679"/>
          </a:xfrm>
        </p:spPr>
        <p:txBody>
          <a:bodyPr anchor="ctr">
            <a:normAutofit/>
          </a:bodyPr>
          <a:lstStyle/>
          <a:p>
            <a:r>
              <a:rPr kumimoji="1" lang="ja-JP" altLang="en-US" sz="2000" b="1" dirty="0">
                <a:latin typeface="HG丸ｺﾞｼｯｸM-PRO" panose="020F0600000000000000" pitchFamily="50" charset="-128"/>
                <a:ea typeface="HG丸ｺﾞｼｯｸM-PRO" panose="020F0600000000000000" pitchFamily="50" charset="-128"/>
              </a:rPr>
              <a:t>「ひらかたバイタルリンク」</a:t>
            </a:r>
            <a:r>
              <a:rPr lang="ja-JP" altLang="en-US" sz="2000" b="1" dirty="0">
                <a:latin typeface="HG丸ｺﾞｼｯｸM-PRO" panose="020F0600000000000000" pitchFamily="50" charset="-128"/>
                <a:ea typeface="HG丸ｺﾞｼｯｸM-PRO" panose="020F0600000000000000" pitchFamily="50" charset="-128"/>
              </a:rPr>
              <a:t>のご案内</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693245C7-495B-4EFA-AB6B-58DA3B81716D}"/>
              </a:ext>
            </a:extLst>
          </p:cNvPr>
          <p:cNvSpPr txBox="1"/>
          <p:nvPr/>
        </p:nvSpPr>
        <p:spPr>
          <a:xfrm>
            <a:off x="378149" y="1425852"/>
            <a:ext cx="6000410" cy="1015663"/>
          </a:xfrm>
          <a:prstGeom prst="rect">
            <a:avLst/>
          </a:prstGeom>
          <a:noFill/>
        </p:spPr>
        <p:txBody>
          <a:bodyPr wrap="square" rtlCol="0">
            <a:spAutoFit/>
          </a:bodyPr>
          <a:lstStyle/>
          <a:p>
            <a:r>
              <a:rPr kumimoji="1" lang="ja-JP" altLang="en-US" sz="1200" dirty="0">
                <a:latin typeface="HG丸ｺﾞｼｯｸM-PRO" panose="020F0600000000000000" pitchFamily="50" charset="-128"/>
                <a:ea typeface="HG丸ｺﾞｼｯｸM-PRO" panose="020F0600000000000000" pitchFamily="50" charset="-128"/>
              </a:rPr>
              <a:t>　枚方市医師会では、令和８年９月から多職種連携における情報共有システム</a:t>
            </a:r>
            <a:endParaRPr kumimoji="1" lang="en-US" altLang="ja-JP" sz="1200" dirty="0">
              <a:latin typeface="HG丸ｺﾞｼｯｸM-PRO" panose="020F0600000000000000" pitchFamily="50" charset="-128"/>
              <a:ea typeface="HG丸ｺﾞｼｯｸM-PRO" panose="020F0600000000000000" pitchFamily="50" charset="-128"/>
            </a:endParaRPr>
          </a:p>
          <a:p>
            <a:r>
              <a:rPr kumimoji="1" lang="ja-JP" altLang="en-US" sz="1200" dirty="0">
                <a:latin typeface="HG丸ｺﾞｼｯｸM-PRO" panose="020F0600000000000000" pitchFamily="50" charset="-128"/>
                <a:ea typeface="HG丸ｺﾞｼｯｸM-PRO" panose="020F0600000000000000" pitchFamily="50" charset="-128"/>
              </a:rPr>
              <a:t>「ひらかたバイタルリンク」の運用をはじめます。　</a:t>
            </a:r>
            <a:endParaRPr kumimoji="1" lang="en-US" altLang="ja-JP" sz="1200" dirty="0">
              <a:latin typeface="HG丸ｺﾞｼｯｸM-PRO" panose="020F0600000000000000" pitchFamily="50" charset="-128"/>
              <a:ea typeface="HG丸ｺﾞｼｯｸM-PRO" panose="020F0600000000000000" pitchFamily="50" charset="-128"/>
            </a:endParaRPr>
          </a:p>
          <a:p>
            <a:r>
              <a:rPr kumimoji="1" lang="ja-JP" altLang="en-US" sz="1200" dirty="0">
                <a:latin typeface="HG丸ｺﾞｼｯｸM-PRO" panose="020F0600000000000000" pitchFamily="50" charset="-128"/>
                <a:ea typeface="HG丸ｺﾞｼｯｸM-PRO" panose="020F0600000000000000" pitchFamily="50" charset="-128"/>
              </a:rPr>
              <a:t>　このシステムを利用することで、枚方市医師会が主体となり、かかりつけの医師、看護師、ケアマネジャー、薬剤師等の連携をスムーズにし、質の高い医療・介護サービスを提供することを目的とします。　</a:t>
            </a:r>
          </a:p>
        </p:txBody>
      </p:sp>
      <p:sp>
        <p:nvSpPr>
          <p:cNvPr id="9" name="スクロール: 横 8">
            <a:extLst>
              <a:ext uri="{FF2B5EF4-FFF2-40B4-BE49-F238E27FC236}">
                <a16:creationId xmlns:a16="http://schemas.microsoft.com/office/drawing/2014/main" id="{DA2AA5E8-0C7A-42C3-A602-BB38DF8CD4E5}"/>
              </a:ext>
            </a:extLst>
          </p:cNvPr>
          <p:cNvSpPr/>
          <p:nvPr/>
        </p:nvSpPr>
        <p:spPr>
          <a:xfrm>
            <a:off x="510809" y="494380"/>
            <a:ext cx="5859967" cy="922800"/>
          </a:xfrm>
          <a:prstGeom prst="horizontalScroll">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24861B44-2B00-47DB-9C2C-2F291653AC6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464681" y="5584245"/>
            <a:ext cx="2224759" cy="2227645"/>
          </a:xfrm>
          <a:prstGeom prst="rect">
            <a:avLst/>
          </a:prstGeom>
        </p:spPr>
      </p:pic>
      <p:sp>
        <p:nvSpPr>
          <p:cNvPr id="12" name="テキスト ボックス 11">
            <a:extLst>
              <a:ext uri="{FF2B5EF4-FFF2-40B4-BE49-F238E27FC236}">
                <a16:creationId xmlns:a16="http://schemas.microsoft.com/office/drawing/2014/main" id="{F962E6EF-6C26-419B-912C-065895D77A22}"/>
              </a:ext>
            </a:extLst>
          </p:cNvPr>
          <p:cNvSpPr txBox="1"/>
          <p:nvPr/>
        </p:nvSpPr>
        <p:spPr>
          <a:xfrm>
            <a:off x="443263" y="2661424"/>
            <a:ext cx="6200050" cy="577081"/>
          </a:xfrm>
          <a:prstGeom prst="rect">
            <a:avLst/>
          </a:prstGeom>
          <a:noFill/>
        </p:spPr>
        <p:txBody>
          <a:bodyPr wrap="square" rtlCol="0">
            <a:spAutoFit/>
          </a:bodyPr>
          <a:lstStyle/>
          <a:p>
            <a:r>
              <a:rPr kumimoji="1" lang="en-US" altLang="ja-JP" sz="1050" dirty="0">
                <a:latin typeface="HG丸ｺﾞｼｯｸM-PRO" panose="020F0600000000000000" pitchFamily="50" charset="-128"/>
                <a:ea typeface="HG丸ｺﾞｼｯｸM-PRO" panose="020F0600000000000000" pitchFamily="50" charset="-128"/>
              </a:rPr>
              <a:t>※</a:t>
            </a:r>
            <a:r>
              <a:rPr kumimoji="1" lang="ja-JP" altLang="en-US" sz="1050" dirty="0">
                <a:latin typeface="HG丸ｺﾞｼｯｸM-PRO" panose="020F0600000000000000" pitchFamily="50" charset="-128"/>
                <a:ea typeface="HG丸ｺﾞｼｯｸM-PRO" panose="020F0600000000000000" pitchFamily="50" charset="-128"/>
              </a:rPr>
              <a:t>バイタルリンク（</a:t>
            </a:r>
            <a:r>
              <a:rPr kumimoji="1" lang="en-US" altLang="ja-JP" sz="1050" dirty="0">
                <a:latin typeface="HG丸ｺﾞｼｯｸM-PRO" panose="020F0600000000000000" pitchFamily="50" charset="-128"/>
                <a:ea typeface="HG丸ｺﾞｼｯｸM-PRO" panose="020F0600000000000000" pitchFamily="50" charset="-128"/>
              </a:rPr>
              <a:t>(</a:t>
            </a:r>
            <a:r>
              <a:rPr kumimoji="1" lang="ja-JP" altLang="en-US" sz="1050" dirty="0">
                <a:latin typeface="HG丸ｺﾞｼｯｸM-PRO" panose="020F0600000000000000" pitchFamily="50" charset="-128"/>
                <a:ea typeface="HG丸ｺﾞｼｯｸM-PRO" panose="020F0600000000000000" pitchFamily="50" charset="-128"/>
              </a:rPr>
              <a:t>株</a:t>
            </a:r>
            <a:r>
              <a:rPr kumimoji="1" lang="en-US" altLang="ja-JP" sz="1050" dirty="0">
                <a:latin typeface="HG丸ｺﾞｼｯｸM-PRO" panose="020F0600000000000000" pitchFamily="50" charset="-128"/>
                <a:ea typeface="HG丸ｺﾞｼｯｸM-PRO" panose="020F0600000000000000" pitchFamily="50" charset="-128"/>
              </a:rPr>
              <a:t>)</a:t>
            </a:r>
            <a:r>
              <a:rPr kumimoji="1" lang="ja-JP" altLang="en-US" sz="1050" dirty="0">
                <a:latin typeface="HG丸ｺﾞｼｯｸM-PRO" panose="020F0600000000000000" pitchFamily="50" charset="-128"/>
                <a:ea typeface="HG丸ｺﾞｼｯｸM-PRO" panose="020F0600000000000000" pitchFamily="50" charset="-128"/>
              </a:rPr>
              <a:t>帝人ファーマ）は、医療・介護の関係者がパソコンやスマートフォン、</a:t>
            </a:r>
            <a:endParaRPr kumimoji="1" lang="en-US" altLang="ja-JP" sz="1050" dirty="0">
              <a:latin typeface="HG丸ｺﾞｼｯｸM-PRO" panose="020F0600000000000000" pitchFamily="50" charset="-128"/>
              <a:ea typeface="HG丸ｺﾞｼｯｸM-PRO" panose="020F0600000000000000" pitchFamily="50" charset="-128"/>
            </a:endParaRPr>
          </a:p>
          <a:p>
            <a:r>
              <a:rPr kumimoji="1" lang="ja-JP" altLang="en-US" sz="1050" dirty="0">
                <a:latin typeface="HG丸ｺﾞｼｯｸM-PRO" panose="020F0600000000000000" pitchFamily="50" charset="-128"/>
                <a:ea typeface="HG丸ｺﾞｼｯｸM-PRO" panose="020F0600000000000000" pitchFamily="50" charset="-128"/>
              </a:rPr>
              <a:t>タブレットなどを用いて一人の患者さんの情報共有・確認（バイタルデータの経時的な蓄積・管理）ができます。厚生労働省のガイドラインに準拠したセキュリティシステムです。</a:t>
            </a:r>
          </a:p>
        </p:txBody>
      </p:sp>
      <p:sp>
        <p:nvSpPr>
          <p:cNvPr id="7" name="吹き出し: 角を丸めた四角形 6">
            <a:extLst>
              <a:ext uri="{FF2B5EF4-FFF2-40B4-BE49-F238E27FC236}">
                <a16:creationId xmlns:a16="http://schemas.microsoft.com/office/drawing/2014/main" id="{F12FB653-4100-4888-8349-5954A9770EB5}"/>
              </a:ext>
            </a:extLst>
          </p:cNvPr>
          <p:cNvSpPr/>
          <p:nvPr/>
        </p:nvSpPr>
        <p:spPr>
          <a:xfrm>
            <a:off x="443263" y="7184506"/>
            <a:ext cx="1549109" cy="995168"/>
          </a:xfrm>
          <a:prstGeom prst="wedgeRoundRectCallout">
            <a:avLst>
              <a:gd name="adj1" fmla="val 78746"/>
              <a:gd name="adj2" fmla="val -8166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今日の訪問状況は先生、薬剤師さん、ケアマネ</a:t>
            </a:r>
            <a:endParaRPr kumimoji="1" lang="en-US" altLang="ja-JP" sz="9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さんたちと情報共有して</a:t>
            </a:r>
            <a:endParaRPr kumimoji="1" lang="en-US" altLang="ja-JP" sz="9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みんなで支援を進めていきますね。</a:t>
            </a:r>
          </a:p>
        </p:txBody>
      </p:sp>
      <p:sp>
        <p:nvSpPr>
          <p:cNvPr id="15" name="吹き出し: 角を丸めた四角形 14">
            <a:extLst>
              <a:ext uri="{FF2B5EF4-FFF2-40B4-BE49-F238E27FC236}">
                <a16:creationId xmlns:a16="http://schemas.microsoft.com/office/drawing/2014/main" id="{CDE1ED49-34A4-41DB-8AE1-A245536B65C3}"/>
              </a:ext>
            </a:extLst>
          </p:cNvPr>
          <p:cNvSpPr/>
          <p:nvPr/>
        </p:nvSpPr>
        <p:spPr>
          <a:xfrm>
            <a:off x="4988743" y="6843250"/>
            <a:ext cx="1546002" cy="882305"/>
          </a:xfrm>
          <a:prstGeom prst="wedgeRoundRectCallout">
            <a:avLst>
              <a:gd name="adj1" fmla="val -69804"/>
              <a:gd name="adj2" fmla="val 3453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ご本人さま、ご家族さまのご様子、みなさんの情報はケアプランの作成の参考にしますね。</a:t>
            </a:r>
          </a:p>
        </p:txBody>
      </p:sp>
      <p:sp>
        <p:nvSpPr>
          <p:cNvPr id="17" name="吹き出し: 角を丸めた四角形 16">
            <a:extLst>
              <a:ext uri="{FF2B5EF4-FFF2-40B4-BE49-F238E27FC236}">
                <a16:creationId xmlns:a16="http://schemas.microsoft.com/office/drawing/2014/main" id="{9DC366A2-0394-4672-BE68-698EB91427E9}"/>
              </a:ext>
            </a:extLst>
          </p:cNvPr>
          <p:cNvSpPr/>
          <p:nvPr/>
        </p:nvSpPr>
        <p:spPr>
          <a:xfrm>
            <a:off x="766143" y="5015713"/>
            <a:ext cx="1681337" cy="882304"/>
          </a:xfrm>
          <a:prstGeom prst="wedgeRoundRectCallout">
            <a:avLst>
              <a:gd name="adj1" fmla="val 97112"/>
              <a:gd name="adj2" fmla="val 3222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今後の治療について、</a:t>
            </a:r>
            <a:endParaRPr kumimoji="1"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ケアマネさんや</a:t>
            </a:r>
            <a:endParaRPr kumimoji="1"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訪問看護の看護師さん</a:t>
            </a:r>
            <a:endParaRPr kumimoji="1"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にも伝えておきますね。</a:t>
            </a:r>
          </a:p>
        </p:txBody>
      </p:sp>
      <p:sp>
        <p:nvSpPr>
          <p:cNvPr id="14" name="テキスト ボックス 13">
            <a:extLst>
              <a:ext uri="{FF2B5EF4-FFF2-40B4-BE49-F238E27FC236}">
                <a16:creationId xmlns:a16="http://schemas.microsoft.com/office/drawing/2014/main" id="{E025A2CC-3886-4992-AF38-D52CDF8FEDDC}"/>
              </a:ext>
            </a:extLst>
          </p:cNvPr>
          <p:cNvSpPr txBox="1"/>
          <p:nvPr/>
        </p:nvSpPr>
        <p:spPr>
          <a:xfrm>
            <a:off x="479440" y="3315241"/>
            <a:ext cx="5899119" cy="1384995"/>
          </a:xfrm>
          <a:prstGeom prst="rect">
            <a:avLst/>
          </a:prstGeom>
          <a:noFill/>
        </p:spPr>
        <p:txBody>
          <a:bodyPr wrap="square" rtlCol="0">
            <a:spAutoFit/>
          </a:bodyPr>
          <a:lstStyle/>
          <a:p>
            <a:r>
              <a:rPr kumimoji="1" lang="en-US" altLang="ja-JP" sz="1200" dirty="0">
                <a:latin typeface="HG丸ｺﾞｼｯｸM-PRO" panose="020F0600000000000000" pitchFamily="50" charset="-128"/>
                <a:ea typeface="HG丸ｺﾞｼｯｸM-PRO" panose="020F0600000000000000" pitchFamily="50" charset="-128"/>
              </a:rPr>
              <a:t>&lt;</a:t>
            </a:r>
            <a:r>
              <a:rPr kumimoji="1" lang="ja-JP" altLang="en-US" sz="1200" dirty="0">
                <a:latin typeface="HG丸ｺﾞｼｯｸM-PRO" panose="020F0600000000000000" pitchFamily="50" charset="-128"/>
                <a:ea typeface="HG丸ｺﾞｼｯｸM-PRO" panose="020F0600000000000000" pitchFamily="50" charset="-128"/>
              </a:rPr>
              <a:t>個人情報の安全対策</a:t>
            </a:r>
            <a:r>
              <a:rPr kumimoji="1" lang="en-US" altLang="ja-JP" sz="1200" dirty="0">
                <a:latin typeface="HG丸ｺﾞｼｯｸM-PRO" panose="020F0600000000000000" pitchFamily="50" charset="-128"/>
                <a:ea typeface="HG丸ｺﾞｼｯｸM-PRO" panose="020F0600000000000000" pitchFamily="50" charset="-128"/>
              </a:rPr>
              <a:t>&gt;</a:t>
            </a:r>
          </a:p>
          <a:p>
            <a:r>
              <a:rPr kumimoji="1" lang="ja-JP" altLang="en-US" sz="1200" dirty="0">
                <a:latin typeface="HG丸ｺﾞｼｯｸM-PRO" panose="020F0600000000000000" pitchFamily="50" charset="-128"/>
                <a:ea typeface="HG丸ｺﾞｼｯｸM-PRO" panose="020F0600000000000000" pitchFamily="50" charset="-128"/>
              </a:rPr>
              <a:t>・情報を閲覧するための端末（パソコン等）は認証が必要で、あらかじめ許可を得ている特定の端末以外は情報システムに接続することはできません。</a:t>
            </a:r>
            <a:endParaRPr kumimoji="1" lang="en-US" altLang="ja-JP" sz="1200" dirty="0">
              <a:latin typeface="HG丸ｺﾞｼｯｸM-PRO" panose="020F0600000000000000" pitchFamily="50" charset="-128"/>
              <a:ea typeface="HG丸ｺﾞｼｯｸM-PRO" panose="020F0600000000000000" pitchFamily="50" charset="-128"/>
            </a:endParaRPr>
          </a:p>
          <a:p>
            <a:r>
              <a:rPr kumimoji="1" lang="ja-JP" altLang="en-US" sz="1200" dirty="0">
                <a:latin typeface="HG丸ｺﾞｼｯｸM-PRO" panose="020F0600000000000000" pitchFamily="50" charset="-128"/>
                <a:ea typeface="HG丸ｺﾞｼｯｸM-PRO" panose="020F0600000000000000" pitchFamily="50" charset="-128"/>
              </a:rPr>
              <a:t>・インターネット回線を利用していますが、暗号化しているため回線上から情報を取得することはできません。</a:t>
            </a:r>
            <a:endParaRPr kumimoji="1" lang="en-US" altLang="ja-JP" sz="1200" dirty="0">
              <a:latin typeface="HG丸ｺﾞｼｯｸM-PRO" panose="020F0600000000000000" pitchFamily="50" charset="-128"/>
              <a:ea typeface="HG丸ｺﾞｼｯｸM-PRO" panose="020F0600000000000000" pitchFamily="50" charset="-128"/>
            </a:endParaRPr>
          </a:p>
          <a:p>
            <a:endParaRPr kumimoji="1" lang="en-US" altLang="ja-JP" sz="1200" dirty="0">
              <a:latin typeface="HG丸ｺﾞｼｯｸM-PRO" panose="020F0600000000000000" pitchFamily="50" charset="-128"/>
              <a:ea typeface="HG丸ｺﾞｼｯｸM-PRO" panose="020F0600000000000000" pitchFamily="50" charset="-128"/>
            </a:endParaRPr>
          </a:p>
          <a:p>
            <a:r>
              <a:rPr kumimoji="1" lang="en-US" altLang="ja-JP" sz="1200" dirty="0">
                <a:latin typeface="HG丸ｺﾞｼｯｸM-PRO" panose="020F0600000000000000" pitchFamily="50" charset="-128"/>
                <a:ea typeface="HG丸ｺﾞｼｯｸM-PRO" panose="020F0600000000000000" pitchFamily="50" charset="-128"/>
              </a:rPr>
              <a:t>※</a:t>
            </a:r>
            <a:r>
              <a:rPr kumimoji="1" lang="ja-JP" altLang="en-US" sz="1200" dirty="0">
                <a:latin typeface="HG丸ｺﾞｼｯｸM-PRO" panose="020F0600000000000000" pitchFamily="50" charset="-128"/>
                <a:ea typeface="HG丸ｺﾞｼｯｸM-PRO" panose="020F0600000000000000" pitchFamily="50" charset="-128"/>
              </a:rPr>
              <a:t>患者さまの費用負担はありません。</a:t>
            </a:r>
            <a:endParaRPr kumimoji="1" lang="en-US" altLang="ja-JP" sz="1200"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5D8E1652-65C5-4518-8D7F-F6540462FC65}"/>
              </a:ext>
            </a:extLst>
          </p:cNvPr>
          <p:cNvSpPr txBox="1"/>
          <p:nvPr/>
        </p:nvSpPr>
        <p:spPr>
          <a:xfrm>
            <a:off x="2019114" y="6954489"/>
            <a:ext cx="856733" cy="430887"/>
          </a:xfrm>
          <a:prstGeom prst="rect">
            <a:avLst/>
          </a:prstGeom>
          <a:noFill/>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訪問</a:t>
            </a:r>
            <a:endParaRPr kumimoji="1" lang="en-US" altLang="ja-JP" sz="1100" dirty="0">
              <a:latin typeface="HG丸ｺﾞｼｯｸM-PRO" panose="020F0600000000000000" pitchFamily="50" charset="-128"/>
              <a:ea typeface="HG丸ｺﾞｼｯｸM-PRO" panose="020F0600000000000000" pitchFamily="50" charset="-128"/>
            </a:endParaRPr>
          </a:p>
          <a:p>
            <a:pPr algn="ctr"/>
            <a:r>
              <a:rPr kumimoji="1" lang="ja-JP" altLang="en-US" sz="1100" dirty="0">
                <a:latin typeface="HG丸ｺﾞｼｯｸM-PRO" panose="020F0600000000000000" pitchFamily="50" charset="-128"/>
                <a:ea typeface="HG丸ｺﾞｼｯｸM-PRO" panose="020F0600000000000000" pitchFamily="50" charset="-128"/>
              </a:rPr>
              <a:t>看護師</a:t>
            </a:r>
          </a:p>
        </p:txBody>
      </p:sp>
      <p:sp>
        <p:nvSpPr>
          <p:cNvPr id="19" name="テキスト ボックス 18">
            <a:extLst>
              <a:ext uri="{FF2B5EF4-FFF2-40B4-BE49-F238E27FC236}">
                <a16:creationId xmlns:a16="http://schemas.microsoft.com/office/drawing/2014/main" id="{D5F5FAD5-5E4C-4B0A-99DB-B74B306C1816}"/>
              </a:ext>
            </a:extLst>
          </p:cNvPr>
          <p:cNvSpPr txBox="1"/>
          <p:nvPr/>
        </p:nvSpPr>
        <p:spPr>
          <a:xfrm>
            <a:off x="3943123" y="7479299"/>
            <a:ext cx="856733" cy="261610"/>
          </a:xfrm>
          <a:prstGeom prst="rect">
            <a:avLst/>
          </a:prstGeom>
          <a:noFill/>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ケアマネ</a:t>
            </a:r>
          </a:p>
        </p:txBody>
      </p:sp>
      <p:sp>
        <p:nvSpPr>
          <p:cNvPr id="20" name="テキスト ボックス 19">
            <a:extLst>
              <a:ext uri="{FF2B5EF4-FFF2-40B4-BE49-F238E27FC236}">
                <a16:creationId xmlns:a16="http://schemas.microsoft.com/office/drawing/2014/main" id="{36916A19-F214-488A-AA87-A993D6BE88DE}"/>
              </a:ext>
            </a:extLst>
          </p:cNvPr>
          <p:cNvSpPr txBox="1"/>
          <p:nvPr/>
        </p:nvSpPr>
        <p:spPr>
          <a:xfrm>
            <a:off x="3157134" y="6205989"/>
            <a:ext cx="856733" cy="261610"/>
          </a:xfrm>
          <a:prstGeom prst="rect">
            <a:avLst/>
          </a:prstGeom>
          <a:noFill/>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医師</a:t>
            </a:r>
          </a:p>
        </p:txBody>
      </p:sp>
      <p:sp>
        <p:nvSpPr>
          <p:cNvPr id="21" name="テキスト ボックス 20">
            <a:extLst>
              <a:ext uri="{FF2B5EF4-FFF2-40B4-BE49-F238E27FC236}">
                <a16:creationId xmlns:a16="http://schemas.microsoft.com/office/drawing/2014/main" id="{657FDB2B-97E6-402F-B517-7F103C7D15D1}"/>
              </a:ext>
            </a:extLst>
          </p:cNvPr>
          <p:cNvSpPr txBox="1"/>
          <p:nvPr/>
        </p:nvSpPr>
        <p:spPr>
          <a:xfrm>
            <a:off x="2381448" y="6340874"/>
            <a:ext cx="856733" cy="261610"/>
          </a:xfrm>
          <a:prstGeom prst="rect">
            <a:avLst/>
          </a:prstGeom>
          <a:noFill/>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薬剤師</a:t>
            </a:r>
          </a:p>
        </p:txBody>
      </p:sp>
      <p:sp>
        <p:nvSpPr>
          <p:cNvPr id="22" name="テキスト ボックス 21">
            <a:extLst>
              <a:ext uri="{FF2B5EF4-FFF2-40B4-BE49-F238E27FC236}">
                <a16:creationId xmlns:a16="http://schemas.microsoft.com/office/drawing/2014/main" id="{A1DF31C6-3FEA-4C3D-8D01-530583B01353}"/>
              </a:ext>
            </a:extLst>
          </p:cNvPr>
          <p:cNvSpPr txBox="1"/>
          <p:nvPr/>
        </p:nvSpPr>
        <p:spPr>
          <a:xfrm>
            <a:off x="2256856" y="7456538"/>
            <a:ext cx="856733" cy="261610"/>
          </a:xfrm>
          <a:prstGeom prst="rect">
            <a:avLst/>
          </a:prstGeom>
          <a:noFill/>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リハビリ</a:t>
            </a:r>
          </a:p>
        </p:txBody>
      </p:sp>
      <p:sp>
        <p:nvSpPr>
          <p:cNvPr id="23" name="テキスト ボックス 22">
            <a:extLst>
              <a:ext uri="{FF2B5EF4-FFF2-40B4-BE49-F238E27FC236}">
                <a16:creationId xmlns:a16="http://schemas.microsoft.com/office/drawing/2014/main" id="{E7EA4B9E-67B3-4A9A-AAA5-B9029B0CEEDE}"/>
              </a:ext>
            </a:extLst>
          </p:cNvPr>
          <p:cNvSpPr txBox="1"/>
          <p:nvPr/>
        </p:nvSpPr>
        <p:spPr>
          <a:xfrm>
            <a:off x="3843756" y="7163343"/>
            <a:ext cx="856733" cy="261610"/>
          </a:xfrm>
          <a:prstGeom prst="rect">
            <a:avLst/>
          </a:prstGeom>
          <a:noFill/>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歯科</a:t>
            </a:r>
          </a:p>
        </p:txBody>
      </p:sp>
      <p:pic>
        <p:nvPicPr>
          <p:cNvPr id="28" name="図 27">
            <a:extLst>
              <a:ext uri="{FF2B5EF4-FFF2-40B4-BE49-F238E27FC236}">
                <a16:creationId xmlns:a16="http://schemas.microsoft.com/office/drawing/2014/main" id="{A59E6E47-375A-461F-A710-AF319ADA3DE3}"/>
              </a:ext>
            </a:extLst>
          </p:cNvPr>
          <p:cNvPicPr>
            <a:picLocks noChangeAspect="1"/>
          </p:cNvPicPr>
          <p:nvPr/>
        </p:nvPicPr>
        <p:blipFill rotWithShape="1">
          <a:blip r:embed="rId3"/>
          <a:srcRect b="93842"/>
          <a:stretch/>
        </p:blipFill>
        <p:spPr>
          <a:xfrm>
            <a:off x="2889092" y="0"/>
            <a:ext cx="3645946" cy="331088"/>
          </a:xfrm>
          <a:prstGeom prst="rect">
            <a:avLst/>
          </a:prstGeom>
        </p:spPr>
      </p:pic>
      <p:pic>
        <p:nvPicPr>
          <p:cNvPr id="29" name="図 28">
            <a:extLst>
              <a:ext uri="{FF2B5EF4-FFF2-40B4-BE49-F238E27FC236}">
                <a16:creationId xmlns:a16="http://schemas.microsoft.com/office/drawing/2014/main" id="{28B364F8-E7F8-4704-803B-BBE08C24268C}"/>
              </a:ext>
            </a:extLst>
          </p:cNvPr>
          <p:cNvPicPr>
            <a:picLocks noChangeAspect="1"/>
          </p:cNvPicPr>
          <p:nvPr/>
        </p:nvPicPr>
        <p:blipFill>
          <a:blip r:embed="rId4"/>
          <a:stretch>
            <a:fillRect/>
          </a:stretch>
        </p:blipFill>
        <p:spPr>
          <a:xfrm>
            <a:off x="128922" y="14088"/>
            <a:ext cx="3645724" cy="329213"/>
          </a:xfrm>
          <a:prstGeom prst="rect">
            <a:avLst/>
          </a:prstGeom>
        </p:spPr>
      </p:pic>
      <p:pic>
        <p:nvPicPr>
          <p:cNvPr id="30" name="図 29">
            <a:extLst>
              <a:ext uri="{FF2B5EF4-FFF2-40B4-BE49-F238E27FC236}">
                <a16:creationId xmlns:a16="http://schemas.microsoft.com/office/drawing/2014/main" id="{76F3646D-FA8B-41D1-AF8D-32A74E75FB37}"/>
              </a:ext>
            </a:extLst>
          </p:cNvPr>
          <p:cNvPicPr>
            <a:picLocks noChangeAspect="1"/>
          </p:cNvPicPr>
          <p:nvPr/>
        </p:nvPicPr>
        <p:blipFill>
          <a:blip r:embed="rId4"/>
          <a:stretch>
            <a:fillRect/>
          </a:stretch>
        </p:blipFill>
        <p:spPr>
          <a:xfrm>
            <a:off x="267744" y="8810547"/>
            <a:ext cx="3645724" cy="329213"/>
          </a:xfrm>
          <a:prstGeom prst="rect">
            <a:avLst/>
          </a:prstGeom>
        </p:spPr>
      </p:pic>
      <p:pic>
        <p:nvPicPr>
          <p:cNvPr id="31" name="図 30">
            <a:extLst>
              <a:ext uri="{FF2B5EF4-FFF2-40B4-BE49-F238E27FC236}">
                <a16:creationId xmlns:a16="http://schemas.microsoft.com/office/drawing/2014/main" id="{FC882D86-71E6-4F87-B739-05F3B30B6CAD}"/>
              </a:ext>
            </a:extLst>
          </p:cNvPr>
          <p:cNvPicPr>
            <a:picLocks noChangeAspect="1"/>
          </p:cNvPicPr>
          <p:nvPr/>
        </p:nvPicPr>
        <p:blipFill>
          <a:blip r:embed="rId4"/>
          <a:stretch>
            <a:fillRect/>
          </a:stretch>
        </p:blipFill>
        <p:spPr>
          <a:xfrm>
            <a:off x="3035034" y="8814787"/>
            <a:ext cx="3645724" cy="329213"/>
          </a:xfrm>
          <a:prstGeom prst="rect">
            <a:avLst/>
          </a:prstGeom>
        </p:spPr>
      </p:pic>
      <p:sp>
        <p:nvSpPr>
          <p:cNvPr id="6" name="テキスト ボックス 5">
            <a:extLst>
              <a:ext uri="{FF2B5EF4-FFF2-40B4-BE49-F238E27FC236}">
                <a16:creationId xmlns:a16="http://schemas.microsoft.com/office/drawing/2014/main" id="{1FFD5299-1301-4025-A58E-C48E78087D95}"/>
              </a:ext>
            </a:extLst>
          </p:cNvPr>
          <p:cNvSpPr txBox="1"/>
          <p:nvPr/>
        </p:nvSpPr>
        <p:spPr>
          <a:xfrm>
            <a:off x="4484913" y="7896380"/>
            <a:ext cx="2121103"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900" dirty="0">
                <a:latin typeface="HG丸ｺﾞｼｯｸM-PRO" panose="020F0600000000000000" pitchFamily="50" charset="-128"/>
                <a:ea typeface="HG丸ｺﾞｼｯｸM-PRO" panose="020F0600000000000000" pitchFamily="50" charset="-128"/>
              </a:rPr>
              <a:t>【</a:t>
            </a:r>
            <a:r>
              <a:rPr kumimoji="1" lang="ja-JP" altLang="en-US" sz="900" dirty="0">
                <a:latin typeface="HG丸ｺﾞｼｯｸM-PRO" panose="020F0600000000000000" pitchFamily="50" charset="-128"/>
                <a:ea typeface="HG丸ｺﾞｼｯｸM-PRO" panose="020F0600000000000000" pitchFamily="50" charset="-128"/>
              </a:rPr>
              <a:t>システム提供者</a:t>
            </a:r>
            <a:r>
              <a:rPr kumimoji="1" lang="en-US" altLang="ja-JP" sz="900" dirty="0">
                <a:latin typeface="HG丸ｺﾞｼｯｸM-PRO" panose="020F0600000000000000" pitchFamily="50" charset="-128"/>
                <a:ea typeface="HG丸ｺﾞｼｯｸM-PRO" panose="020F0600000000000000" pitchFamily="50" charset="-128"/>
              </a:rPr>
              <a:t>】</a:t>
            </a:r>
          </a:p>
          <a:p>
            <a:r>
              <a:rPr kumimoji="1" lang="ja-JP" altLang="en-US" sz="900" dirty="0">
                <a:latin typeface="HG丸ｺﾞｼｯｸM-PRO" panose="020F0600000000000000" pitchFamily="50" charset="-128"/>
                <a:ea typeface="HG丸ｺﾞｼｯｸM-PRO" panose="020F0600000000000000" pitchFamily="50" charset="-128"/>
              </a:rPr>
              <a:t>　帝人ファーマ株式会社</a:t>
            </a:r>
            <a:endParaRPr kumimoji="1" lang="en-US" altLang="ja-JP" sz="900" dirty="0">
              <a:latin typeface="HG丸ｺﾞｼｯｸM-PRO" panose="020F0600000000000000" pitchFamily="50" charset="-128"/>
              <a:ea typeface="HG丸ｺﾞｼｯｸM-PRO" panose="020F0600000000000000" pitchFamily="50" charset="-128"/>
            </a:endParaRPr>
          </a:p>
          <a:p>
            <a:r>
              <a:rPr kumimoji="1" lang="en-US" altLang="ja-JP" sz="900" dirty="0">
                <a:latin typeface="HG丸ｺﾞｼｯｸM-PRO" panose="020F0600000000000000" pitchFamily="50" charset="-128"/>
                <a:ea typeface="HG丸ｺﾞｼｯｸM-PRO" panose="020F0600000000000000" pitchFamily="50" charset="-128"/>
              </a:rPr>
              <a:t>【</a:t>
            </a:r>
            <a:r>
              <a:rPr kumimoji="1" lang="ja-JP" altLang="en-US" sz="900" dirty="0">
                <a:latin typeface="HG丸ｺﾞｼｯｸM-PRO" panose="020F0600000000000000" pitchFamily="50" charset="-128"/>
                <a:ea typeface="HG丸ｺﾞｼｯｸM-PRO" panose="020F0600000000000000" pitchFamily="50" charset="-128"/>
              </a:rPr>
              <a:t>システム管理者</a:t>
            </a:r>
            <a:r>
              <a:rPr kumimoji="1" lang="en-US" altLang="ja-JP" sz="900" dirty="0">
                <a:latin typeface="HG丸ｺﾞｼｯｸM-PRO" panose="020F0600000000000000" pitchFamily="50" charset="-128"/>
                <a:ea typeface="HG丸ｺﾞｼｯｸM-PRO" panose="020F0600000000000000" pitchFamily="50" charset="-128"/>
              </a:rPr>
              <a:t>】</a:t>
            </a:r>
          </a:p>
          <a:p>
            <a:r>
              <a:rPr kumimoji="1" lang="ja-JP" altLang="en-US" sz="900" dirty="0">
                <a:latin typeface="HG丸ｺﾞｼｯｸM-PRO" panose="020F0600000000000000" pitchFamily="50" charset="-128"/>
                <a:ea typeface="HG丸ｺﾞｼｯｸM-PRO" panose="020F0600000000000000" pitchFamily="50" charset="-128"/>
              </a:rPr>
              <a:t>　一般社団法人　枚方市医師会</a:t>
            </a:r>
            <a:endParaRPr kumimoji="1" lang="en-US" altLang="ja-JP" sz="900" dirty="0">
              <a:latin typeface="HG丸ｺﾞｼｯｸM-PRO" panose="020F0600000000000000" pitchFamily="50" charset="-128"/>
              <a:ea typeface="HG丸ｺﾞｼｯｸM-PRO" panose="020F0600000000000000" pitchFamily="50" charset="-128"/>
            </a:endParaRPr>
          </a:p>
          <a:p>
            <a:r>
              <a:rPr kumimoji="1" lang="en-US" altLang="ja-JP" sz="900" dirty="0">
                <a:latin typeface="HG丸ｺﾞｼｯｸM-PRO" panose="020F0600000000000000" pitchFamily="50" charset="-128"/>
                <a:ea typeface="HG丸ｺﾞｼｯｸM-PRO" panose="020F0600000000000000" pitchFamily="50" charset="-128"/>
              </a:rPr>
              <a:t>【</a:t>
            </a:r>
            <a:r>
              <a:rPr kumimoji="1" lang="ja-JP" altLang="en-US" sz="900" dirty="0">
                <a:latin typeface="HG丸ｺﾞｼｯｸM-PRO" panose="020F0600000000000000" pitchFamily="50" charset="-128"/>
                <a:ea typeface="HG丸ｺﾞｼｯｸM-PRO" panose="020F0600000000000000" pitchFamily="50" charset="-128"/>
              </a:rPr>
              <a:t>主治医</a:t>
            </a:r>
            <a:r>
              <a:rPr kumimoji="1" lang="en-US" altLang="ja-JP" sz="900" dirty="0">
                <a:latin typeface="HG丸ｺﾞｼｯｸM-PRO" panose="020F0600000000000000" pitchFamily="50" charset="-128"/>
                <a:ea typeface="HG丸ｺﾞｼｯｸM-PRO" panose="020F0600000000000000" pitchFamily="50" charset="-128"/>
              </a:rPr>
              <a:t>】</a:t>
            </a:r>
          </a:p>
          <a:p>
            <a:endParaRPr kumimoji="1" lang="en-US" altLang="ja-JP" sz="900" dirty="0">
              <a:latin typeface="HG丸ｺﾞｼｯｸM-PRO" panose="020F0600000000000000" pitchFamily="50" charset="-128"/>
              <a:ea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DE797F1D-4495-4AB3-95D9-21A247FE6C2D}"/>
              </a:ext>
            </a:extLst>
          </p:cNvPr>
          <p:cNvSpPr txBox="1"/>
          <p:nvPr/>
        </p:nvSpPr>
        <p:spPr>
          <a:xfrm>
            <a:off x="510809" y="8351617"/>
            <a:ext cx="3332947" cy="430887"/>
          </a:xfrm>
          <a:prstGeom prst="rect">
            <a:avLst/>
          </a:prstGeom>
          <a:noFill/>
        </p:spPr>
        <p:txBody>
          <a:bodyPr wrap="square" rtlCol="0">
            <a:spAutoFit/>
          </a:bodyPr>
          <a:lstStyle/>
          <a:p>
            <a:r>
              <a:rPr kumimoji="1" lang="en-US" altLang="ja-JP" sz="1100" dirty="0">
                <a:latin typeface="HG丸ｺﾞｼｯｸM-PRO" panose="020F0600000000000000" pitchFamily="50" charset="-128"/>
                <a:ea typeface="HG丸ｺﾞｼｯｸM-PRO" panose="020F0600000000000000" pitchFamily="50" charset="-128"/>
              </a:rPr>
              <a:t>※</a:t>
            </a:r>
            <a:r>
              <a:rPr kumimoji="1" lang="ja-JP" altLang="en-US" sz="1100" dirty="0">
                <a:latin typeface="HG丸ｺﾞｼｯｸM-PRO" panose="020F0600000000000000" pitchFamily="50" charset="-128"/>
                <a:ea typeface="HG丸ｺﾞｼｯｸM-PRO" panose="020F0600000000000000" pitchFamily="50" charset="-128"/>
              </a:rPr>
              <a:t>ご不明な点等ございましたら、かかりつけの</a:t>
            </a:r>
            <a:endParaRPr kumimoji="1" lang="en-US" altLang="ja-JP" sz="1100" dirty="0">
              <a:latin typeface="HG丸ｺﾞｼｯｸM-PRO" panose="020F0600000000000000" pitchFamily="50" charset="-128"/>
              <a:ea typeface="HG丸ｺﾞｼｯｸM-PRO" panose="020F0600000000000000" pitchFamily="50" charset="-128"/>
            </a:endParaRPr>
          </a:p>
          <a:p>
            <a:r>
              <a:rPr kumimoji="1" lang="ja-JP" altLang="en-US" sz="1100" dirty="0">
                <a:latin typeface="HG丸ｺﾞｼｯｸM-PRO" panose="020F0600000000000000" pitchFamily="50" charset="-128"/>
                <a:ea typeface="HG丸ｺﾞｼｯｸM-PRO" panose="020F0600000000000000" pitchFamily="50" charset="-128"/>
              </a:rPr>
              <a:t>医療機関へお問合せください。</a:t>
            </a:r>
          </a:p>
        </p:txBody>
      </p:sp>
      <p:sp>
        <p:nvSpPr>
          <p:cNvPr id="5" name="テキスト ボックス 4">
            <a:extLst>
              <a:ext uri="{FF2B5EF4-FFF2-40B4-BE49-F238E27FC236}">
                <a16:creationId xmlns:a16="http://schemas.microsoft.com/office/drawing/2014/main" id="{0BF5DF0E-0DC5-4010-9ADD-DCDE76D93E03}"/>
              </a:ext>
            </a:extLst>
          </p:cNvPr>
          <p:cNvSpPr txBox="1"/>
          <p:nvPr/>
        </p:nvSpPr>
        <p:spPr>
          <a:xfrm>
            <a:off x="48669" y="276626"/>
            <a:ext cx="1427706" cy="338554"/>
          </a:xfrm>
          <a:prstGeom prst="rect">
            <a:avLst/>
          </a:prstGeom>
          <a:noFill/>
        </p:spPr>
        <p:txBody>
          <a:bodyPr wrap="square" rtlCol="0">
            <a:spAutoFit/>
          </a:bodyPr>
          <a:lstStyle/>
          <a:p>
            <a:pPr algn="ctr"/>
            <a:r>
              <a:rPr kumimoji="1" lang="en-US" altLang="ja-JP" sz="1600" dirty="0">
                <a:latin typeface="HG丸ｺﾞｼｯｸM-PRO" panose="020F0600000000000000" pitchFamily="50" charset="-128"/>
                <a:ea typeface="HG丸ｺﾞｼｯｸM-PRO" panose="020F0600000000000000" pitchFamily="50" charset="-128"/>
              </a:rPr>
              <a:t>【</a:t>
            </a:r>
            <a:r>
              <a:rPr kumimoji="1" lang="ja-JP" altLang="en-US" sz="1600" dirty="0">
                <a:latin typeface="HG丸ｺﾞｼｯｸM-PRO" panose="020F0600000000000000" pitchFamily="50" charset="-128"/>
                <a:ea typeface="HG丸ｺﾞｼｯｸM-PRO" panose="020F0600000000000000" pitchFamily="50" charset="-128"/>
              </a:rPr>
              <a:t>様式</a:t>
            </a:r>
            <a:r>
              <a:rPr kumimoji="1" lang="en-US" altLang="ja-JP" sz="1600" dirty="0">
                <a:latin typeface="HG丸ｺﾞｼｯｸM-PRO" panose="020F0600000000000000" pitchFamily="50" charset="-128"/>
                <a:ea typeface="HG丸ｺﾞｼｯｸM-PRO" panose="020F0600000000000000" pitchFamily="50" charset="-128"/>
              </a:rPr>
              <a:t>2-1】</a:t>
            </a:r>
            <a:endParaRPr kumimoji="1" lang="ja-JP" altLang="en-US" sz="1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90721636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445</TotalTime>
  <Words>338</Words>
  <Application>Microsoft Office PowerPoint</Application>
  <PresentationFormat>画面に合わせる (4:3)</PresentationFormat>
  <Paragraphs>36</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HG丸ｺﾞｼｯｸM-PRO</vt:lpstr>
      <vt:lpstr>游ゴシック</vt:lpstr>
      <vt:lpstr>Arial</vt:lpstr>
      <vt:lpstr>Calibri</vt:lpstr>
      <vt:lpstr>Calibri Light</vt:lpstr>
      <vt:lpstr>Office テーマ</vt:lpstr>
      <vt:lpstr>「ひらかたバイタルリンク」のご案内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（仮称） ひらかたバイタルリンクシステム スタートの会につきまして</dc:title>
  <dc:creator>HP6</dc:creator>
  <cp:lastModifiedBy>HP6-PC 枚方市医師会</cp:lastModifiedBy>
  <cp:revision>30</cp:revision>
  <cp:lastPrinted>2026-02-12T05:23:11Z</cp:lastPrinted>
  <dcterms:created xsi:type="dcterms:W3CDTF">2025-12-12T04:37:28Z</dcterms:created>
  <dcterms:modified xsi:type="dcterms:W3CDTF">2026-09-04T01:28:43Z</dcterms:modified>
</cp:coreProperties>
</file>